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64" r:id="rId3"/>
    <p:sldId id="267" r:id="rId4"/>
    <p:sldId id="268" r:id="rId5"/>
    <p:sldId id="266" r:id="rId6"/>
    <p:sldId id="295" r:id="rId7"/>
    <p:sldId id="269" r:id="rId8"/>
    <p:sldId id="270" r:id="rId9"/>
    <p:sldId id="273" r:id="rId10"/>
    <p:sldId id="285" r:id="rId11"/>
    <p:sldId id="271" r:id="rId12"/>
    <p:sldId id="272" r:id="rId13"/>
    <p:sldId id="286" r:id="rId14"/>
    <p:sldId id="274" r:id="rId15"/>
    <p:sldId id="277" r:id="rId16"/>
    <p:sldId id="296" r:id="rId17"/>
    <p:sldId id="275" r:id="rId18"/>
    <p:sldId id="287" r:id="rId19"/>
    <p:sldId id="276" r:id="rId20"/>
    <p:sldId id="298" r:id="rId21"/>
    <p:sldId id="297" r:id="rId22"/>
    <p:sldId id="258" r:id="rId23"/>
    <p:sldId id="284" r:id="rId24"/>
    <p:sldId id="282" r:id="rId25"/>
    <p:sldId id="288" r:id="rId26"/>
    <p:sldId id="278" r:id="rId27"/>
    <p:sldId id="279" r:id="rId28"/>
    <p:sldId id="280" r:id="rId29"/>
    <p:sldId id="281" r:id="rId30"/>
    <p:sldId id="294" r:id="rId31"/>
    <p:sldId id="289" r:id="rId32"/>
    <p:sldId id="290" r:id="rId33"/>
    <p:sldId id="291" r:id="rId34"/>
    <p:sldId id="292" r:id="rId35"/>
    <p:sldId id="293" r:id="rId36"/>
    <p:sldId id="283" r:id="rId37"/>
    <p:sldId id="265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050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3094" autoAdjust="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3B7CB-D7AA-46F5-A317-74AF2A0AAC66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BD0F76-CAE8-4943-BA07-B24EF9EC7D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239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D0F76-CAE8-4943-BA07-B24EF9EC7DB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3781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5440118" cy="898314"/>
          </a:xfrm>
        </p:spPr>
        <p:txBody>
          <a:bodyPr>
            <a:prstTxWarp prst="textWave2">
              <a:avLst>
                <a:gd name="adj1" fmla="val 12500"/>
                <a:gd name="adj2" fmla="val 1000"/>
              </a:avLst>
            </a:prstTxWarp>
            <a:no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Организация зимней прогулки</a:t>
            </a:r>
            <a:endParaRPr lang="ru-RU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истратор\Documents\каритинки,фоны\фоны с детьми\0_1baa6_32c01dcc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Администратор\Documents\каритинки,фоны\фоны с детьми\0_1baa6_32c01dcc_XL.jpg"/>
          <p:cNvPicPr>
            <a:picLocks noChangeAspect="1" noChangeArrowheads="1"/>
          </p:cNvPicPr>
          <p:nvPr/>
        </p:nvPicPr>
        <p:blipFill>
          <a:blip r:embed="rId3" cstate="print"/>
          <a:srcRect l="31093" t="7291" r="52344" b="84375"/>
          <a:stretch>
            <a:fillRect/>
          </a:stretch>
        </p:blipFill>
        <p:spPr bwMode="auto">
          <a:xfrm>
            <a:off x="5940152" y="428604"/>
            <a:ext cx="2952328" cy="785770"/>
          </a:xfrm>
          <a:prstGeom prst="rect">
            <a:avLst/>
          </a:prstGeom>
          <a:noFill/>
        </p:spPr>
      </p:pic>
      <p:sp>
        <p:nvSpPr>
          <p:cNvPr id="6" name="Блок-схема: перфолента 5"/>
          <p:cNvSpPr/>
          <p:nvPr/>
        </p:nvSpPr>
        <p:spPr>
          <a:xfrm>
            <a:off x="411313" y="48603"/>
            <a:ext cx="5582994" cy="1700808"/>
          </a:xfrm>
          <a:prstGeom prst="flowChartPunchedTap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Организация и проведение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зимней прогулки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215074" y="1142984"/>
            <a:ext cx="142876" cy="14287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429124" y="1142984"/>
            <a:ext cx="71438" cy="7143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072198" y="357166"/>
            <a:ext cx="142876" cy="14287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940152" y="5229200"/>
            <a:ext cx="3203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Подготовила старший воспитатель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№ 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11 «</a:t>
            </a:r>
            <a:r>
              <a:rPr lang="ru-RU" sz="1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Йолдыз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4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Хафаева</a:t>
            </a:r>
            <a:r>
              <a:rPr lang="ru-RU" sz="1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Л.У.</a:t>
            </a:r>
            <a:endParaRPr lang="ru-RU" sz="1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6632"/>
            <a:ext cx="475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Какой бы лютый холод не был</a:t>
            </a:r>
          </a:p>
          <a:p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как бы вьюги не гудели, -</a:t>
            </a:r>
          </a:p>
          <a:p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Стоят и смотрят гордо в небо</a:t>
            </a:r>
          </a:p>
          <a:p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Зеленые, как летом, ели.</a:t>
            </a:r>
            <a:endParaRPr lang="ru-RU" sz="24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има 2012-2013 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1785926"/>
            <a:ext cx="4357718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Зима 2012-2013 0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357686" y="2071678"/>
            <a:ext cx="5000660" cy="3857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86268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500042"/>
            <a:ext cx="6000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Трудовая деятельность</a:t>
            </a:r>
            <a:endParaRPr lang="ru-RU" sz="4400" b="1" dirty="0"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4" y="2428868"/>
          <a:ext cx="6643735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  <a:gridCol w="1500198"/>
                <a:gridCol w="1643074"/>
                <a:gridCol w="1285885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поручения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коллективный труд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индивидуальные</a:t>
                      </a:r>
                      <a:endParaRPr lang="ru-RU" sz="20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групповые</a:t>
                      </a:r>
                      <a:endParaRPr lang="ru-RU" sz="20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совместный</a:t>
                      </a:r>
                      <a:endParaRPr lang="ru-RU" sz="20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общий</a:t>
                      </a:r>
                      <a:endParaRPr lang="ru-RU" sz="20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57224" y="1571612"/>
            <a:ext cx="535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Формы труда дошкольников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4000504"/>
            <a:ext cx="5214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Виды труда дошкольников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57224" y="4572008"/>
          <a:ext cx="6643734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0462"/>
                <a:gridCol w="3143272"/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хозяйственно-бытовой труд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веранде</a:t>
                      </a:r>
                      <a:endParaRPr lang="ru-RU" sz="20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участке</a:t>
                      </a:r>
                      <a:endParaRPr lang="ru-RU" sz="20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0892" y="1780389"/>
            <a:ext cx="4824536" cy="33123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0831"/>
            <a:ext cx="4838667" cy="33123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8147" y="3436573"/>
            <a:ext cx="4680520" cy="329823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4180540" y="285728"/>
            <a:ext cx="49228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Пусть погуще снег валится, -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Круче будут горки!</a:t>
            </a:r>
            <a:endParaRPr lang="ru-RU" sz="28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2325" y="404664"/>
            <a:ext cx="4617707" cy="60932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2852936"/>
            <a:ext cx="5256584" cy="3789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499992" y="692696"/>
            <a:ext cx="44644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кормушки смастерили,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птиц столовую открыли</a:t>
            </a:r>
            <a:endParaRPr lang="ru-RU" sz="28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112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357166"/>
            <a:ext cx="785818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Подвижные игры</a:t>
            </a:r>
          </a:p>
          <a:p>
            <a:endParaRPr lang="ru-RU" dirty="0" smtClean="0"/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малоподвижные;</a:t>
            </a:r>
          </a:p>
          <a:p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игры средней активности;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игры с высокой двигательной активностью.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а 2012-2013 0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285728"/>
            <a:ext cx="3786214" cy="27146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Рисунок 2" descr="Зима 2012-2013 0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1357298"/>
            <a:ext cx="4000528" cy="29289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 descr="Зима 2012-2013 0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286124"/>
            <a:ext cx="3857652" cy="26527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има 2012-2013 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500066" y="500066"/>
            <a:ext cx="4214842" cy="32147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Зима 2012-2013 0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475693" y="1453341"/>
            <a:ext cx="4268806" cy="3362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Зима 2012-2013 0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3643314"/>
            <a:ext cx="3714776" cy="27860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Зима 2012-2013 0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5536413" y="607199"/>
            <a:ext cx="4000528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Зима 2012-2013 03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3857628"/>
            <a:ext cx="3786214" cy="27955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4471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2636912"/>
            <a:ext cx="5184576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2420888"/>
            <a:ext cx="6336704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558" y="404664"/>
            <a:ext cx="5616624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60648"/>
            <a:ext cx="5184576" cy="3336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2893707"/>
            <a:ext cx="5535712" cy="3935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02493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декабрь 2011 10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722516">
            <a:off x="4167840" y="2922435"/>
            <a:ext cx="4766292" cy="34766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" name="Рисунок 1" descr="декабрь 2011 1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15869">
            <a:off x="575336" y="759173"/>
            <a:ext cx="4730563" cy="34506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5214942" y="500042"/>
            <a:ext cx="40152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Давай, дружок, смелей, дружок,</a:t>
            </a:r>
          </a:p>
          <a:p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Кати по снегу свой снежок,</a:t>
            </a:r>
          </a:p>
          <a:p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превратится в снежный ком, </a:t>
            </a:r>
          </a:p>
          <a:p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станет ком снеговиком!</a:t>
            </a:r>
            <a:endParaRPr lang="ru-RU" sz="20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ocuments\каритинки,фоны\фоны с детьми\0_1baa6_32c01dcc_XL.jpg"/>
          <p:cNvPicPr>
            <a:picLocks noChangeAspect="1" noChangeArrowheads="1"/>
          </p:cNvPicPr>
          <p:nvPr/>
        </p:nvPicPr>
        <p:blipFill>
          <a:blip r:embed="rId2" cstate="print"/>
          <a:srcRect t="50000" r="7421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571480"/>
            <a:ext cx="807249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Прогулка в детском саду – это один из основных режимных моментов, который направлен на общее укрепление здоровья, профилактику заболеваемости, а также на физическое, социально-личностное, художественно-эстетическое и познавательно-речевое развитие детей.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11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60" y="2996952"/>
            <a:ext cx="5976664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08520" y="548680"/>
            <a:ext cx="4896544" cy="41764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73034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5" y="332656"/>
            <a:ext cx="8136903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itchFamily="66" charset="0"/>
                <a:cs typeface="Times New Roman" pitchFamily="18" charset="0"/>
              </a:rPr>
              <a:t>Выносной </a:t>
            </a:r>
            <a:r>
              <a:rPr lang="ru-RU" sz="4400" b="1" dirty="0">
                <a:latin typeface="Monotype Corsiva" pitchFamily="66" charset="0"/>
                <a:cs typeface="Times New Roman" pitchFamily="18" charset="0"/>
              </a:rPr>
              <a:t>материал</a:t>
            </a:r>
            <a:r>
              <a:rPr lang="ru-RU" sz="4400" b="1" dirty="0" smtClean="0">
                <a:latin typeface="Monotype Corsiva" pitchFamily="66" charset="0"/>
                <a:cs typeface="Times New Roman" pitchFamily="18" charset="0"/>
              </a:rPr>
              <a:t>: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ледянки,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лыжи,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кукольные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сани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ящики для перевозки снега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большие фанерные фигуры зверей из любимых сказок,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формочки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лопатки, ведёрки,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палочки для рисования на снегу,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печатки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султанчики, флажки,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кегли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клюшки,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мячи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маски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для сюжетно-ролевых игр,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оборудование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для экспериментов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игрушки из бросового материала и др. </a:t>
            </a:r>
          </a:p>
        </p:txBody>
      </p:sp>
    </p:spTree>
    <p:extLst>
      <p:ext uri="{BB962C8B-B14F-4D97-AF65-F5344CB8AC3E}">
        <p14:creationId xmlns:p14="http://schemas.microsoft.com/office/powerpoint/2010/main" xmlns="" val="377063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57224" y="0"/>
            <a:ext cx="7572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Monotype Corsiva" pitchFamily="66" charset="0"/>
              </a:rPr>
              <a:t>Сильным, смелым вырастай!</a:t>
            </a:r>
            <a:endParaRPr lang="ru-RU" sz="4400" b="1" dirty="0">
              <a:latin typeface="Monotype Corsiva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412776"/>
            <a:ext cx="4788532" cy="31552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4885" y="802265"/>
            <a:ext cx="5139920" cy="31683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3311" y="3789040"/>
            <a:ext cx="4968552" cy="29523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14282" y="4949529"/>
            <a:ext cx="32861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зимний день я не скучаю:</a:t>
            </a:r>
          </a:p>
          <a:p>
            <a:pPr algn="ctr"/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Быстро лыжи надеваю!</a:t>
            </a:r>
            <a:endParaRPr lang="ru-RU" sz="20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000" y="260648"/>
            <a:ext cx="4680520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2924944"/>
            <a:ext cx="5328592" cy="3766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932040" y="548680"/>
            <a:ext cx="4536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 да каша! Как вкусна!</a:t>
            </a:r>
          </a:p>
          <a:p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Всю съедим ее до дна!</a:t>
            </a:r>
            <a:endParaRPr lang="ru-RU" sz="28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0066" y="3645024"/>
            <a:ext cx="5144120" cy="33843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6632"/>
            <a:ext cx="6038598" cy="35283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980728"/>
            <a:ext cx="7200800" cy="5760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683568" y="116632"/>
            <a:ext cx="720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Конкурс «Снежное чудо»</a:t>
            </a:r>
            <a:endParaRPr lang="ru-RU" sz="4400" b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340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71480"/>
            <a:ext cx="7286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Monotype Corsiva" pitchFamily="66" charset="0"/>
              </a:rPr>
              <a:t>Памятка по оформлению снежных построек</a:t>
            </a:r>
            <a:endParaRPr lang="ru-RU" sz="3200" b="1" dirty="0"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787" y="1928802"/>
          <a:ext cx="7215237" cy="4239842"/>
        </p:xfrm>
        <a:graphic>
          <a:graphicData uri="http://schemas.openxmlformats.org/drawingml/2006/table">
            <a:tbl>
              <a:tblPr/>
              <a:tblGrid>
                <a:gridCol w="2647659"/>
                <a:gridCol w="4567578"/>
              </a:tblGrid>
              <a:tr h="769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для 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чего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         </a:t>
                      </a:r>
                      <a:r>
                        <a:rPr lang="ru-RU" sz="2400" b="1" dirty="0" smtClean="0">
                          <a:latin typeface="Times New Roman"/>
                          <a:ea typeface="Calibri"/>
                          <a:cs typeface="Times New Roman"/>
                        </a:rPr>
                        <a:t>наименование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</a:t>
                      </a: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ходьбы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наклонные валы, дорожки (длина 2-3 метра, ширина 20-30см, приподнятые на высоту 20-25 см).</a:t>
                      </a:r>
                      <a:endParaRPr lang="ru-RU" sz="1600" b="1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</a:t>
                      </a: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перешагивания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снежные валы (длина 1,5метра, высота 10-30см)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</a:t>
                      </a:r>
                      <a:r>
                        <a:rPr lang="ru-RU" sz="1800" b="1" dirty="0" err="1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подлезания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дуги, воротца (высота 50см)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</a:t>
                      </a: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вхождения и спускания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мостик со ступеньками высотой 10-12см и шириной 20см (высота перил 50 см)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</a:t>
                      </a: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скатывания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горка (высота 70-80см)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</a:t>
                      </a: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кукол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горка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</a:t>
                      </a: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метания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-корзины, ящики (40х 40х15)</a:t>
                      </a:r>
                      <a:endParaRPr lang="ru-RU" sz="16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57356" y="1332832"/>
            <a:ext cx="571504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Первая младшая группа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142852"/>
            <a:ext cx="56436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Вторая младшая группа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4" y="785794"/>
          <a:ext cx="7858180" cy="5395817"/>
        </p:xfrm>
        <a:graphic>
          <a:graphicData uri="http://schemas.openxmlformats.org/drawingml/2006/table">
            <a:tbl>
              <a:tblPr/>
              <a:tblGrid>
                <a:gridCol w="1955426"/>
                <a:gridCol w="5902754"/>
              </a:tblGrid>
              <a:tr h="11159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Упражнение в ходьбе, беге, спрыгивании, перешагивание, перелезание.</a:t>
                      </a:r>
                      <a:endParaRPr lang="ru-RU" sz="12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снежные валы (длина 1,5 – 5 метров, высота от 10 до 35 см).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9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Катание на санках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снежные дорожки (ширина 1 метр, длина 10 м), обрамленные снежными валами вне участка.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782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метания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горизонтальные цели на разной высоте (оформление в виде забавных фигурок).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Вертикальные цели (фанерные щиты размером 50х50),укрепленные  на палках длиной 1,5 – 2 метра, </a:t>
                      </a:r>
                      <a:r>
                        <a:rPr lang="ru-RU" sz="1600" dirty="0" err="1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котороые</a:t>
                      </a: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вставляются в снежные сугробы.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32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скольжения</a:t>
                      </a:r>
                      <a:endParaRPr lang="ru-RU"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ледяная дорожка ( длина 1 м, ширина 30-40см, последовательно 2-3 дорожки в чередовании со снеговым ребром на расстоянии 50-70см).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399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скатывания</a:t>
                      </a:r>
                      <a:endParaRPr lang="ru-RU"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горка (высотой 80-90см со скатом длиной 3 м, сверху делается площадка размером 1,5 </a:t>
                      </a:r>
                      <a:r>
                        <a:rPr lang="ru-RU" sz="1600" dirty="0" err="1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1,5 м. Справа от ската –лесенка (высота ступенек 12-14см, ширина 25см), лоток для санок шириной 50-60 см с бортиками высотой до 10 см).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0508" y="214290"/>
            <a:ext cx="31374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Средняя группа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785794"/>
          <a:ext cx="8215370" cy="5558226"/>
        </p:xfrm>
        <a:graphic>
          <a:graphicData uri="http://schemas.openxmlformats.org/drawingml/2006/table">
            <a:tbl>
              <a:tblPr/>
              <a:tblGrid>
                <a:gridCol w="2286016"/>
                <a:gridCol w="5929354"/>
              </a:tblGrid>
              <a:tr h="1071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упражнения в ходьбе, беге, спрыгивании, перешагивании, </a:t>
                      </a:r>
                      <a:r>
                        <a:rPr lang="ru-RU" sz="1400" dirty="0" err="1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перелезании</a:t>
                      </a:r>
                      <a:r>
                        <a:rPr lang="ru-RU" sz="14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равновесии.</a:t>
                      </a:r>
                      <a:endParaRPr lang="ru-RU" sz="12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снежные валы (длина от 1,5 до 5 метров, высота от 10 до 35 см).</a:t>
                      </a:r>
                      <a:endParaRPr lang="ru-RU"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Катание на санках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снежные дорожки, обрамленные снежными валами (длина 10 м, ширина 1 м). Вне участка.</a:t>
                      </a:r>
                      <a:endParaRPr lang="ru-RU"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Обучение катанию на лыжах.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лыжня (длина лыжни 10 метров).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скольжения</a:t>
                      </a:r>
                      <a:endParaRPr lang="ru-RU"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ледяные дорожки (длина до 1,5м, ширина –30-40см), последовательно 1-2 дорожки в чередовании со снеговым разбегом на расстоянии 50-70см.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метания</a:t>
                      </a:r>
                      <a:endParaRPr lang="ru-RU"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горизонтальные цели на разной высоте (м/б оформлены в виде забавных фигурок);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вертикальные цели (фанерные щиты размером 60 </a:t>
                      </a:r>
                      <a:r>
                        <a:rPr lang="ru-RU" sz="1600" dirty="0" err="1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60, укрепленные на палках длиной 1,5 – 2 м, которые вставляются в снежные сугробы).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128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скатывания</a:t>
                      </a:r>
                      <a:endParaRPr lang="ru-RU" sz="140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 горка (высота 90 –100см, со скатом 4-5м, сверху делается площадка размером 1,5 </a:t>
                      </a:r>
                      <a:r>
                        <a:rPr lang="ru-RU" sz="1600" dirty="0" err="1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1,5м. Справа от ската лесенка (высота ступенек 12 – 14 см, ширина 25см), лоток для санок шириной 50-60см с бортиками высотой 10 см.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14290"/>
            <a:ext cx="7750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Старшая и подготовительная группы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71472" y="857232"/>
          <a:ext cx="8001056" cy="5635000"/>
        </p:xfrm>
        <a:graphic>
          <a:graphicData uri="http://schemas.openxmlformats.org/drawingml/2006/table">
            <a:tbl>
              <a:tblPr/>
              <a:tblGrid>
                <a:gridCol w="1928826"/>
                <a:gridCol w="6072230"/>
              </a:tblGrid>
              <a:tr h="1428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упражнения в ходьбе, беге, спрыгивании, </a:t>
                      </a:r>
                      <a:r>
                        <a:rPr lang="ru-RU" sz="1600" dirty="0" err="1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перелезании</a:t>
                      </a: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равновесии.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снежные валы (длина 2-3м, высота 20-50см) по краям площадки.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метания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горизонтальные цели (круглые </a:t>
                      </a:r>
                      <a:r>
                        <a:rPr lang="ru-RU" sz="1600" dirty="0" err="1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мишени:диаметр</a:t>
                      </a: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40х40см) на разной высоте (могут быть оформлены в виде забавных фигурок);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навесные щиты – мишени;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щиты – мишени на шестах;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движущиеся цели на санках;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228600" algn="l"/>
                        </a:tabLs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фигуры – мишени из снега.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скольжения</a:t>
                      </a:r>
                      <a:endParaRPr lang="ru-RU" sz="140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ледяные дорожки (длина 3-4м и более, ширина –40-45см), расположенных параллельно или последовательно чередуясь со снежными дорожками.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скатывания</a:t>
                      </a:r>
                      <a:endParaRPr lang="ru-RU" sz="140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горка (высота 1-2м. </a:t>
                      </a:r>
                      <a:r>
                        <a:rPr lang="ru-RU" sz="1600" dirty="0" err="1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Соскатом</a:t>
                      </a: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длиной 5-6м, ширина 1м, высота ступенек 14см, ширина 25см), лоток для санок шириной 50-60см. Бортик по краю ската и лотка 10 см.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катания на санках</a:t>
                      </a:r>
                      <a:endParaRPr lang="ru-RU" sz="140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снеговые дорожки, огражденные снежными валами (ширина 1м), располагаются по периметру участка.</a:t>
                      </a:r>
                      <a:endParaRPr lang="ru-RU" sz="1400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428604"/>
            <a:ext cx="800105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itchFamily="66" charset="0"/>
                <a:cs typeface="Times New Roman" pitchFamily="18" charset="0"/>
              </a:rPr>
              <a:t>Задачи: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развивать умения сравнивать и обобщать на материале собственных наблюдений за зимними явлениями;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формировать навыки нахождения взаимосвязи между зимними явлениями в неживой природе и жизнью живых существ;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совершенствовать навыки поисковой деятельности детей, поддерживать инициативу в опытно-экспериментальной деятельности;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учить правильному поведению в природной среде, закладывать основы экологической культуры личности;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формировать потребность в ежедневной двигательной деятельности;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воспитывать положительное отношение к трудовой деятельности;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обеспечивать разностороннее развитие личности ребенка с использованием интеграции образовательных областей «Познание», «Коммуникация», «Социализация», «Труд», «Физическая культура», «Здоровье», «Безопасность»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32656"/>
            <a:ext cx="5328592" cy="39604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4810" y="3429000"/>
            <a:ext cx="4714908" cy="32403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364088" y="548680"/>
            <a:ext cx="3779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Строим горку вместе</a:t>
            </a:r>
          </a:p>
          <a:p>
            <a:r>
              <a:rPr lang="ru-RU" sz="28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папами и мамами</a:t>
            </a:r>
            <a:endParaRPr lang="ru-RU" sz="28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809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5400600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9642" y="3429000"/>
            <a:ext cx="5400600" cy="32403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4513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2928934"/>
            <a:ext cx="4676530" cy="371477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42852"/>
            <a:ext cx="4286280" cy="378621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54204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76672"/>
            <a:ext cx="4320480" cy="59283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3394" y="1268760"/>
            <a:ext cx="5010606" cy="41764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65370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66328"/>
            <a:ext cx="4176464" cy="29249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688" y="166328"/>
            <a:ext cx="4187511" cy="29249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688" y="3435278"/>
            <a:ext cx="4090280" cy="3247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3435278"/>
            <a:ext cx="4176464" cy="32640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95992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има 2012-2013 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14290"/>
            <a:ext cx="4071966" cy="26527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Зима 2012-2013 0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291134" y="3281370"/>
            <a:ext cx="3500462" cy="32242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Зима 2012-2013 0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214290"/>
            <a:ext cx="3965580" cy="26527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Зима 2012-2013 04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357562"/>
            <a:ext cx="4286280" cy="2928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6575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42852"/>
            <a:ext cx="70009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latin typeface="Monotype Corsiva" pitchFamily="66" charset="0"/>
                <a:cs typeface="Times New Roman" pitchFamily="18" charset="0"/>
              </a:rPr>
              <a:t>III</a:t>
            </a:r>
            <a:r>
              <a:rPr lang="ru-RU" sz="4400" b="1" dirty="0" smtClean="0">
                <a:latin typeface="Monotype Corsiva" pitchFamily="66" charset="0"/>
                <a:cs typeface="Times New Roman" pitchFamily="18" charset="0"/>
              </a:rPr>
              <a:t> этап - аналитический</a:t>
            </a:r>
            <a:endParaRPr lang="ru-RU" sz="4400" b="1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071546"/>
            <a:ext cx="8715405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Вопросы стоящие на контроле: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создание условий на участке и проведение прогулки;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порядок одевания и раздевания детей;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своевременный выход на прогулку;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содержание и состояние выносного материала;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организация наблюдений и исследовательской деятельности; труд  детей на участке;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самостоятельные игры детей;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индивидуальная работа по развитию основных видов движений;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состояние снежных построек на участке;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организация разнообразной деятельности на прогулке.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ocuments\каритинки,фоны\для фона\c1dbd1d3e87a.jpg"/>
          <p:cNvPicPr>
            <a:picLocks noChangeAspect="1" noChangeArrowheads="1"/>
          </p:cNvPicPr>
          <p:nvPr/>
        </p:nvPicPr>
        <p:blipFill>
          <a:blip r:embed="rId2" cstate="print">
            <a:lum bright="9000" contrast="-37000"/>
          </a:blip>
          <a:srcRect/>
          <a:stretch>
            <a:fillRect/>
          </a:stretch>
        </p:blipFill>
        <p:spPr bwMode="auto">
          <a:xfrm>
            <a:off x="0" y="0"/>
            <a:ext cx="9144000" cy="681873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1714488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CB050A"/>
                </a:solidFill>
                <a:latin typeface="Monotype Corsiva" pitchFamily="66" charset="0"/>
              </a:rPr>
              <a:t>Успехов в работе!</a:t>
            </a:r>
          </a:p>
          <a:p>
            <a:pPr algn="ctr"/>
            <a:r>
              <a:rPr lang="ru-RU" sz="7200" b="1" dirty="0" smtClean="0">
                <a:solidFill>
                  <a:srgbClr val="CB050A"/>
                </a:solidFill>
                <a:latin typeface="Monotype Corsiva" pitchFamily="66" charset="0"/>
              </a:rPr>
              <a:t>Спасибо за внимание!</a:t>
            </a:r>
            <a:endParaRPr lang="ru-RU" sz="7200" b="1" dirty="0">
              <a:solidFill>
                <a:srgbClr val="CB050A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672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714356"/>
            <a:ext cx="80091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Monotype Corsiva" pitchFamily="66" charset="0"/>
                <a:cs typeface="Times New Roman" pitchFamily="18" charset="0"/>
              </a:rPr>
              <a:t>Три этапа: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этап - подготовительный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этап - практический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этап - аналитический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571480"/>
            <a:ext cx="8286809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Monotype Corsiva" pitchFamily="66" charset="0"/>
                <a:cs typeface="Times New Roman" pitchFamily="18" charset="0"/>
              </a:rPr>
              <a:t>I</a:t>
            </a:r>
            <a:r>
              <a:rPr lang="ru-RU" sz="4400" b="1" dirty="0" smtClean="0">
                <a:latin typeface="Monotype Corsiva" pitchFamily="66" charset="0"/>
                <a:cs typeface="Times New Roman" pitchFamily="18" charset="0"/>
              </a:rPr>
              <a:t> этап – подготовительный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методика организации и проведения прогулок;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выставка методической и периодической литературы;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консультации для воспитателей: «Организация зимней прогулки», «Требования к выносному материалу в зимний период», «Подвижные игры и упражнения на прогулке», «Планирование наблюдений на прогулке», «Памятки по оформлению снежных построек» и др.;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инструктаж по ТБ и ОТ;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планирование воспитательно-образовательной работы на зимний период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7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Ежедневная продолжительность прогулки детей составляет не менее 4-4,5 часа.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температуре воздуха ниже –15 °С и скорости ветра более 7 м/с продолжительность прогулки сокращается.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Прогулка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не проводится при температуре воздуха ниже  - 15 °С и скорости ветра более 15 м/с для детей до 4 лет, а для детей 5-7 лет при температуре воздуха ниже - 20 °С и скорости ветра более 15 м/с.</a:t>
            </a:r>
          </a:p>
        </p:txBody>
      </p:sp>
    </p:spTree>
    <p:extLst>
      <p:ext uri="{BB962C8B-B14F-4D97-AF65-F5344CB8AC3E}">
        <p14:creationId xmlns:p14="http://schemas.microsoft.com/office/powerpoint/2010/main" xmlns="" val="381666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285728"/>
            <a:ext cx="735811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Monotype Corsiva" pitchFamily="66" charset="0"/>
              </a:rPr>
              <a:t>Составные части прогулки:</a:t>
            </a:r>
          </a:p>
          <a:p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928662" y="150017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2571736" y="1428736"/>
            <a:ext cx="484632" cy="21928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000496" y="142873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5572132" y="1428736"/>
            <a:ext cx="484632" cy="21928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072330" y="135729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85720" y="2786058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наблюдение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00166" y="3857628"/>
            <a:ext cx="25003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трудовая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6116" y="2643182"/>
            <a:ext cx="21431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подвижные игры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0562" y="3929066"/>
            <a:ext cx="3000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индивидуальная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работа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29322" y="2571744"/>
            <a:ext cx="32146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самостоятельная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деятельность детей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1802" y="142852"/>
            <a:ext cx="2754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Monotype Corsiva" pitchFamily="66" charset="0"/>
              </a:rPr>
              <a:t>Наблюдение</a:t>
            </a:r>
            <a:endParaRPr lang="ru-RU" sz="4400" b="1" dirty="0">
              <a:latin typeface="Monotype Corsiva" pitchFamily="66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928662" y="1000108"/>
          <a:ext cx="6858048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4218"/>
                <a:gridCol w="2332128"/>
                <a:gridCol w="2071702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Наблюдение за живыми объектами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деревья, кустарники</a:t>
                      </a:r>
                      <a:endParaRPr lang="ru-RU" sz="28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птицы</a:t>
                      </a:r>
                      <a:endParaRPr lang="ru-RU" sz="28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животные</a:t>
                      </a:r>
                      <a:endParaRPr lang="ru-RU" sz="28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928662" y="2643182"/>
          <a:ext cx="6858048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72"/>
                <a:gridCol w="1785950"/>
                <a:gridCol w="1928826"/>
              </a:tblGrid>
              <a:tr h="428628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Наблюдение за неживыми объектами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небесные объекты: солнце, луна, звезды</a:t>
                      </a:r>
                      <a:endParaRPr lang="ru-RU" sz="24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ветер</a:t>
                      </a:r>
                      <a:endParaRPr lang="ru-RU" sz="24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осадки</a:t>
                      </a:r>
                      <a:endParaRPr lang="ru-RU" sz="24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1000100" y="4286256"/>
          <a:ext cx="6786611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9333"/>
                <a:gridCol w="2309333"/>
                <a:gridCol w="2167945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Наблюдение за явлениями окружающей действительности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труд взрослых</a:t>
                      </a:r>
                      <a:endParaRPr lang="ru-RU" sz="28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прохожие</a:t>
                      </a:r>
                      <a:endParaRPr lang="ru-RU" sz="28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транспорт</a:t>
                      </a:r>
                      <a:endParaRPr lang="ru-RU" sz="2800" b="1" dirty="0">
                        <a:solidFill>
                          <a:schemeClr val="tx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60648"/>
            <a:ext cx="5400600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79512" y="4776027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Покормите птиц зимой!</a:t>
            </a:r>
          </a:p>
          <a:p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Пусть со всех концов</a:t>
            </a:r>
          </a:p>
          <a:p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вам слетятся, как домой, </a:t>
            </a:r>
          </a:p>
          <a:p>
            <a:r>
              <a:rPr lang="ru-RU" sz="2400" b="1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Стайки на крыльцо!</a:t>
            </a:r>
            <a:endParaRPr lang="ru-RU" sz="2400" b="1" dirty="0">
              <a:solidFill>
                <a:schemeClr val="tx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Зима 2012-2013 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618833" y="2310597"/>
            <a:ext cx="4411682" cy="4362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997</TotalTime>
  <Words>1300</Words>
  <Application>Microsoft Office PowerPoint</Application>
  <PresentationFormat>Экран (4:3)</PresentationFormat>
  <Paragraphs>184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Winter</vt:lpstr>
      <vt:lpstr>Организация зимней прогулки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 ЗАБАВЫ</dc:title>
  <dc:creator>Администратор</dc:creator>
  <cp:lastModifiedBy>1</cp:lastModifiedBy>
  <cp:revision>75</cp:revision>
  <dcterms:created xsi:type="dcterms:W3CDTF">2013-01-08T22:13:38Z</dcterms:created>
  <dcterms:modified xsi:type="dcterms:W3CDTF">2018-01-18T03:12:09Z</dcterms:modified>
</cp:coreProperties>
</file>